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21" r:id="rId9"/>
    <p:sldId id="322" r:id="rId10"/>
    <p:sldId id="323" r:id="rId11"/>
    <p:sldId id="301" r:id="rId12"/>
    <p:sldId id="262" r:id="rId13"/>
    <p:sldId id="264" r:id="rId14"/>
    <p:sldId id="265" r:id="rId15"/>
    <p:sldId id="267" r:id="rId16"/>
    <p:sldId id="324" r:id="rId17"/>
    <p:sldId id="334" r:id="rId18"/>
    <p:sldId id="269" r:id="rId19"/>
    <p:sldId id="266" r:id="rId20"/>
    <p:sldId id="335" r:id="rId21"/>
    <p:sldId id="272" r:id="rId22"/>
    <p:sldId id="273" r:id="rId23"/>
    <p:sldId id="284" r:id="rId24"/>
    <p:sldId id="326" r:id="rId25"/>
    <p:sldId id="285" r:id="rId26"/>
    <p:sldId id="327" r:id="rId27"/>
    <p:sldId id="325" r:id="rId28"/>
    <p:sldId id="330" r:id="rId29"/>
    <p:sldId id="310" r:id="rId30"/>
    <p:sldId id="317" r:id="rId31"/>
    <p:sldId id="315" r:id="rId32"/>
    <p:sldId id="296" r:id="rId33"/>
    <p:sldId id="336" r:id="rId34"/>
    <p:sldId id="337" r:id="rId35"/>
    <p:sldId id="256" r:id="rId3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2023 </a:t>
            </a:r>
            <a:r>
              <a:rPr lang="tr-TR" sz="2700" b="1" dirty="0"/>
              <a:t>– </a:t>
            </a:r>
            <a:r>
              <a:rPr lang="tr-TR" sz="2700" b="1" dirty="0" smtClean="0"/>
              <a:t>2024 </a:t>
            </a:r>
            <a:r>
              <a:rPr lang="tr-TR" sz="2700" b="1" dirty="0"/>
              <a:t>EĞİTİM YILI 1</a:t>
            </a:r>
            <a:r>
              <a:rPr lang="tr-TR" sz="2700" b="1" dirty="0" smtClean="0"/>
              <a:t>. </a:t>
            </a:r>
            <a:r>
              <a:rPr lang="tr-TR" sz="2700" b="1" dirty="0"/>
              <a:t>SINIF 3</a:t>
            </a:r>
            <a:r>
              <a:rPr lang="tr-TR" sz="2700" b="1" dirty="0" smtClean="0"/>
              <a:t>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smtClean="0"/>
              <a:t>DR. </a:t>
            </a:r>
            <a:r>
              <a:rPr lang="tr-TR" dirty="0" smtClean="0"/>
              <a:t>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15305"/>
              </p:ext>
            </p:extLst>
          </p:nvPr>
        </p:nvGraphicFramePr>
        <p:xfrm>
          <a:off x="472967" y="320843"/>
          <a:ext cx="11466785" cy="6541321"/>
        </p:xfrm>
        <a:graphic>
          <a:graphicData uri="http://schemas.openxmlformats.org/drawingml/2006/table">
            <a:tbl>
              <a:tblPr firstRow="1" firstCol="1" bandRow="1"/>
              <a:tblGrid>
                <a:gridCol w="874570">
                  <a:extLst>
                    <a:ext uri="{9D8B030D-6E8A-4147-A177-3AD203B41FA5}">
                      <a16:colId xmlns:a16="http://schemas.microsoft.com/office/drawing/2014/main" val="830514921"/>
                    </a:ext>
                  </a:extLst>
                </a:gridCol>
                <a:gridCol w="3329566">
                  <a:extLst>
                    <a:ext uri="{9D8B030D-6E8A-4147-A177-3AD203B41FA5}">
                      <a16:colId xmlns:a16="http://schemas.microsoft.com/office/drawing/2014/main" val="3280754957"/>
                    </a:ext>
                  </a:extLst>
                </a:gridCol>
                <a:gridCol w="325821">
                  <a:extLst>
                    <a:ext uri="{9D8B030D-6E8A-4147-A177-3AD203B41FA5}">
                      <a16:colId xmlns:a16="http://schemas.microsoft.com/office/drawing/2014/main" val="861971578"/>
                    </a:ext>
                  </a:extLst>
                </a:gridCol>
                <a:gridCol w="1618593">
                  <a:extLst>
                    <a:ext uri="{9D8B030D-6E8A-4147-A177-3AD203B41FA5}">
                      <a16:colId xmlns:a16="http://schemas.microsoft.com/office/drawing/2014/main" val="634544978"/>
                    </a:ext>
                  </a:extLst>
                </a:gridCol>
                <a:gridCol w="1198180">
                  <a:extLst>
                    <a:ext uri="{9D8B030D-6E8A-4147-A177-3AD203B41FA5}">
                      <a16:colId xmlns:a16="http://schemas.microsoft.com/office/drawing/2014/main" val="3481394622"/>
                    </a:ext>
                  </a:extLst>
                </a:gridCol>
                <a:gridCol w="2049517">
                  <a:extLst>
                    <a:ext uri="{9D8B030D-6E8A-4147-A177-3AD203B41FA5}">
                      <a16:colId xmlns:a16="http://schemas.microsoft.com/office/drawing/2014/main" val="2846681490"/>
                    </a:ext>
                  </a:extLst>
                </a:gridCol>
                <a:gridCol w="970015">
                  <a:extLst>
                    <a:ext uri="{9D8B030D-6E8A-4147-A177-3AD203B41FA5}">
                      <a16:colId xmlns:a16="http://schemas.microsoft.com/office/drawing/2014/main" val="3269841664"/>
                    </a:ext>
                  </a:extLst>
                </a:gridCol>
                <a:gridCol w="1100523">
                  <a:extLst>
                    <a:ext uri="{9D8B030D-6E8A-4147-A177-3AD203B41FA5}">
                      <a16:colId xmlns:a16="http://schemas.microsoft.com/office/drawing/2014/main" val="1624825278"/>
                    </a:ext>
                  </a:extLst>
                </a:gridCol>
              </a:tblGrid>
              <a:tr h="307389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 DEĞERLENDİRİLMESİ (GENEL ORTALAMA)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67521"/>
                  </a:ext>
                </a:extLst>
              </a:tr>
              <a:tr h="310857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EDİLEN SORU TOPLAMI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28302"/>
                  </a:ext>
                </a:extLst>
              </a:tr>
              <a:tr h="931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SORULARIN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DERSLERE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DAĞILIMI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456358"/>
                  </a:ext>
                </a:extLst>
              </a:tr>
              <a:tr h="39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4,13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68,89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977965"/>
                  </a:ext>
                </a:extLst>
              </a:tr>
              <a:tr h="39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Mikrobiyoloji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9,52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63,46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940907"/>
                  </a:ext>
                </a:extLst>
              </a:tr>
              <a:tr h="39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Biyoistatistik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Tıbbi Bilişim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543311"/>
                  </a:ext>
                </a:extLst>
              </a:tr>
              <a:tr h="39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Genetik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11,41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71,34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683616"/>
                  </a:ext>
                </a:extLst>
              </a:tr>
              <a:tr h="379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Histoloji- Embriyoloji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7,81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78,12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212502"/>
                  </a:ext>
                </a:extLst>
              </a:tr>
              <a:tr h="373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Biyokimya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6,08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43,47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959200"/>
                  </a:ext>
                </a:extLst>
              </a:tr>
              <a:tr h="393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Biyofizik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11,62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72,64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3566"/>
                  </a:ext>
                </a:extLst>
              </a:tr>
              <a:tr h="630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Tıp Tarihi ve Etik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2,93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58,66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389588"/>
                  </a:ext>
                </a:extLst>
              </a:tr>
              <a:tr h="362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Anatomi (Pratik)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2,88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48,15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585280"/>
                  </a:ext>
                </a:extLst>
              </a:tr>
              <a:tr h="362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Tıbbi Beceri ( Pratik)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85,15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522533"/>
                  </a:ext>
                </a:extLst>
              </a:tr>
              <a:tr h="373028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61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5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38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BARAJA TAKILAN ÖĞRENCİ SAYISI: (DERS GRUPLARINA GÖRE)</a:t>
            </a:r>
            <a:endParaRPr lang="tr-TR" sz="24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195641"/>
              </p:ext>
            </p:extLst>
          </p:nvPr>
        </p:nvGraphicFramePr>
        <p:xfrm>
          <a:off x="721897" y="978569"/>
          <a:ext cx="10876544" cy="5219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3792">
                  <a:extLst>
                    <a:ext uri="{9D8B030D-6E8A-4147-A177-3AD203B41FA5}">
                      <a16:colId xmlns:a16="http://schemas.microsoft.com/office/drawing/2014/main" val="1813306879"/>
                    </a:ext>
                  </a:extLst>
                </a:gridCol>
                <a:gridCol w="1553792">
                  <a:extLst>
                    <a:ext uri="{9D8B030D-6E8A-4147-A177-3AD203B41FA5}">
                      <a16:colId xmlns:a16="http://schemas.microsoft.com/office/drawing/2014/main" val="499771820"/>
                    </a:ext>
                  </a:extLst>
                </a:gridCol>
                <a:gridCol w="1553792">
                  <a:extLst>
                    <a:ext uri="{9D8B030D-6E8A-4147-A177-3AD203B41FA5}">
                      <a16:colId xmlns:a16="http://schemas.microsoft.com/office/drawing/2014/main" val="2895613610"/>
                    </a:ext>
                  </a:extLst>
                </a:gridCol>
                <a:gridCol w="1553792">
                  <a:extLst>
                    <a:ext uri="{9D8B030D-6E8A-4147-A177-3AD203B41FA5}">
                      <a16:colId xmlns:a16="http://schemas.microsoft.com/office/drawing/2014/main" val="611184267"/>
                    </a:ext>
                  </a:extLst>
                </a:gridCol>
                <a:gridCol w="1553792">
                  <a:extLst>
                    <a:ext uri="{9D8B030D-6E8A-4147-A177-3AD203B41FA5}">
                      <a16:colId xmlns:a16="http://schemas.microsoft.com/office/drawing/2014/main" val="3563894765"/>
                    </a:ext>
                  </a:extLst>
                </a:gridCol>
                <a:gridCol w="1553792">
                  <a:extLst>
                    <a:ext uri="{9D8B030D-6E8A-4147-A177-3AD203B41FA5}">
                      <a16:colId xmlns:a16="http://schemas.microsoft.com/office/drawing/2014/main" val="2424331847"/>
                    </a:ext>
                  </a:extLst>
                </a:gridCol>
                <a:gridCol w="1553792">
                  <a:extLst>
                    <a:ext uri="{9D8B030D-6E8A-4147-A177-3AD203B41FA5}">
                      <a16:colId xmlns:a16="http://schemas.microsoft.com/office/drawing/2014/main" val="1790970801"/>
                    </a:ext>
                  </a:extLst>
                </a:gridCol>
              </a:tblGrid>
              <a:tr h="0">
                <a:tc gridSpan="7"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907861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Anatomi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Mikrobiyoloji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1800" b="1" u="none" strike="noStrike" dirty="0">
                          <a:effectLst/>
                        </a:rPr>
                        <a:t> ve Tıbbi Bilişim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Genetik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Histoloji - Embriyoloji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Biyokimya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603806"/>
                  </a:ext>
                </a:extLst>
              </a:tr>
              <a:tr h="468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6695027"/>
                  </a:ext>
                </a:extLst>
              </a:tr>
              <a:tr h="468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15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8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16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10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16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5022418"/>
                  </a:ext>
                </a:extLst>
              </a:tr>
              <a:tr h="468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555347"/>
                  </a:ext>
                </a:extLst>
              </a:tr>
              <a:tr h="5706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42                         </a:t>
                      </a:r>
                      <a:br>
                        <a:rPr lang="tr-TR" sz="1800" u="none" strike="noStrike" dirty="0">
                          <a:effectLst/>
                        </a:rPr>
                      </a:br>
                      <a:r>
                        <a:rPr lang="tr-TR" sz="1800" u="none" strike="noStrike" dirty="0">
                          <a:effectLst/>
                        </a:rPr>
                        <a:t> % 14,79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9                         </a:t>
                      </a:r>
                      <a:br>
                        <a:rPr lang="tr-TR" sz="1800" u="none" strike="noStrike">
                          <a:effectLst/>
                        </a:rPr>
                      </a:br>
                      <a:r>
                        <a:rPr lang="tr-TR" sz="1800" u="none" strike="noStrike">
                          <a:effectLst/>
                        </a:rPr>
                        <a:t> % 3,17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45                        </a:t>
                      </a:r>
                      <a:br>
                        <a:rPr lang="tr-TR" sz="1800" u="none" strike="noStrike">
                          <a:effectLst/>
                        </a:rPr>
                      </a:br>
                      <a:r>
                        <a:rPr lang="tr-TR" sz="1800" u="none" strike="noStrike">
                          <a:effectLst/>
                        </a:rPr>
                        <a:t>  % 15,85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16                         </a:t>
                      </a:r>
                      <a:br>
                        <a:rPr lang="tr-TR" sz="1800" u="none" strike="noStrike">
                          <a:effectLst/>
                        </a:rPr>
                      </a:br>
                      <a:r>
                        <a:rPr lang="tr-TR" sz="1800" u="none" strike="noStrike">
                          <a:effectLst/>
                        </a:rPr>
                        <a:t> % 5,64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                         </a:t>
                      </a:r>
                      <a:br>
                        <a:rPr lang="tr-TR" sz="1800" u="none" strike="noStrike" dirty="0">
                          <a:effectLst/>
                        </a:rPr>
                      </a:br>
                      <a:r>
                        <a:rPr lang="tr-TR" sz="1800" u="none" strike="noStrike" dirty="0">
                          <a:effectLst/>
                        </a:rPr>
                        <a:t> % 1,77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137                          % 48,24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0958692"/>
                  </a:ext>
                </a:extLst>
              </a:tr>
              <a:tr h="2853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Biyofizik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Tıp Tarihi ve Etik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Beceri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Anatomi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3218671"/>
                  </a:ext>
                </a:extLst>
              </a:tr>
              <a:tr h="468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Teorik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Pratik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Pratik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58939705"/>
                  </a:ext>
                </a:extLst>
              </a:tr>
              <a:tr h="468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16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70160"/>
                  </a:ext>
                </a:extLst>
              </a:tr>
              <a:tr h="468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Puan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 </a:t>
                      </a:r>
                      <a:endParaRPr lang="tr-TR" sz="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6215291"/>
                  </a:ext>
                </a:extLst>
              </a:tr>
              <a:tr h="5706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14                       </a:t>
                      </a:r>
                      <a:br>
                        <a:rPr lang="tr-TR" sz="1800" u="none" strike="noStrike" dirty="0">
                          <a:effectLst/>
                        </a:rPr>
                      </a:br>
                      <a:r>
                        <a:rPr lang="tr-TR" sz="1800" u="none" strike="noStrike" dirty="0">
                          <a:effectLst/>
                        </a:rPr>
                        <a:t>   % 4,93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22                         </a:t>
                      </a:r>
                      <a:br>
                        <a:rPr lang="tr-TR" sz="1800" u="none" strike="noStrike">
                          <a:effectLst/>
                        </a:rPr>
                      </a:br>
                      <a:r>
                        <a:rPr lang="tr-TR" sz="1800" u="none" strike="noStrike">
                          <a:effectLst/>
                        </a:rPr>
                        <a:t> % 7,75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                         </a:t>
                      </a:r>
                      <a:r>
                        <a:rPr lang="tr-T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tr-T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tr-T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% </a:t>
                      </a:r>
                      <a:r>
                        <a:rPr lang="tr-TR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113                      </a:t>
                      </a:r>
                      <a:r>
                        <a:rPr lang="tr-T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tr-T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tr-TR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tr-TR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%39,78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5410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21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43131283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30.soru -91.soru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266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93,67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230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%80,99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43131283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30.soru -91.soru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266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93,67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21.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230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%80,99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566041"/>
            <a:ext cx="10972800" cy="47387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tr-TR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55031" y="2413338"/>
            <a:ext cx="999423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30"/>
              <a:tabLst>
                <a:tab pos="457200" algn="l"/>
              </a:tabLst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Sağlıklı bir insanın vücut hücresinde kaç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otozom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gonozom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vardır?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    22 çift </a:t>
            </a:r>
            <a:r>
              <a:rPr lang="tr-TR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otozom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 </a:t>
            </a:r>
            <a:r>
              <a:rPr lang="tr-TR" sz="32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gonozom</a:t>
            </a:r>
            <a:r>
              <a:rPr lang="tr-TR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(266)</a:t>
            </a:r>
            <a: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    23 çift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otozom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 </a:t>
            </a:r>
            <a:r>
              <a:rPr lang="tr-TR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gonozom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(6)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    24 çift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otozom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1 çift </a:t>
            </a:r>
            <a:r>
              <a:rPr lang="tr-TR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gonozom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(0)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    46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otozom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 çift </a:t>
            </a:r>
            <a:r>
              <a:rPr lang="tr-TR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gonozom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(2)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    46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otozom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 </a:t>
            </a:r>
            <a:r>
              <a:rPr lang="tr-TR" sz="32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gonozom</a:t>
            </a:r>
            <a:r>
              <a:rPr lang="tr-TR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(10)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35242"/>
            <a:ext cx="10972800" cy="5149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91. Salgın </a:t>
            </a:r>
            <a:r>
              <a:rPr lang="tr-TR" dirty="0"/>
              <a:t>Hastalıklar tarihi ile ilgili aşağıda verilen bilgilerden hangisi </a:t>
            </a:r>
            <a:r>
              <a:rPr lang="tr-TR" dirty="0" smtClean="0"/>
              <a:t>yanlıştır?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a)    Bir hastalığın </a:t>
            </a:r>
            <a:r>
              <a:rPr lang="tr-TR" dirty="0" err="1"/>
              <a:t>pandemi</a:t>
            </a:r>
            <a:r>
              <a:rPr lang="tr-TR" dirty="0"/>
              <a:t> olarak </a:t>
            </a:r>
            <a:r>
              <a:rPr lang="tr-TR" dirty="0" err="1"/>
              <a:t>tariflenmesinde</a:t>
            </a:r>
            <a:r>
              <a:rPr lang="tr-TR" dirty="0"/>
              <a:t>; bulaşıcılığı, yaygınlığı ve çok sayıda ölüme yol açması önemlidir</a:t>
            </a:r>
            <a:r>
              <a:rPr lang="tr-TR" dirty="0" smtClean="0"/>
              <a:t>.(1)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b)    Veba, salgın hastalıklar tarihinde "kara ölüm" olarak nitelendirilmiş ve geniş alanlarda etkili olmuştur</a:t>
            </a:r>
            <a:r>
              <a:rPr lang="tr-TR" dirty="0" smtClean="0"/>
              <a:t>. (1)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Kolera, çiçek hastalığı ve </a:t>
            </a:r>
            <a:r>
              <a:rPr lang="tr-TR" dirty="0" err="1"/>
              <a:t>influenzalar</a:t>
            </a:r>
            <a:r>
              <a:rPr lang="tr-TR" dirty="0"/>
              <a:t> dönem </a:t>
            </a:r>
            <a:r>
              <a:rPr lang="tr-TR" dirty="0" err="1"/>
              <a:t>dönem</a:t>
            </a:r>
            <a:r>
              <a:rPr lang="tr-TR" dirty="0"/>
              <a:t> salgınlara sebebiyet vermiştir</a:t>
            </a:r>
            <a:r>
              <a:rPr lang="tr-TR" dirty="0" smtClean="0"/>
              <a:t>.(4)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d)    Osmanlı coğrafyası, salgınlardan korunaklı yapısından dolayı en az etkilenen bölgelerden olmuştur</a:t>
            </a:r>
            <a:r>
              <a:rPr lang="tr-TR" b="1" dirty="0" smtClean="0"/>
              <a:t>. (266)</a:t>
            </a:r>
          </a:p>
          <a:p>
            <a:pPr marL="0" indent="0">
              <a:buNone/>
            </a:pPr>
            <a:r>
              <a:rPr lang="tr-TR" dirty="0" smtClean="0"/>
              <a:t>e</a:t>
            </a:r>
            <a:r>
              <a:rPr lang="tr-TR" dirty="0"/>
              <a:t>)    Osmanlı döneminde karantina ile mücadelede tahaffuzhaneler </a:t>
            </a:r>
            <a:r>
              <a:rPr lang="tr-TR" dirty="0" smtClean="0"/>
              <a:t>kurulmuştur (12)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8650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216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r-TR" dirty="0" smtClean="0"/>
              <a:t>21. Aşağıdakilerden </a:t>
            </a:r>
            <a:r>
              <a:rPr lang="tr-TR" dirty="0"/>
              <a:t>hangisi basit boyama yöntemlerinden değildir?</a:t>
            </a:r>
            <a:br>
              <a:rPr lang="tr-TR" dirty="0"/>
            </a:br>
            <a:r>
              <a:rPr lang="tr-TR" b="1" dirty="0"/>
              <a:t>a)    Gram </a:t>
            </a:r>
            <a:r>
              <a:rPr lang="tr-TR" b="1" dirty="0" smtClean="0"/>
              <a:t>boyama (54)</a:t>
            </a:r>
          </a:p>
          <a:p>
            <a:pPr marL="0" lvl="0" indent="0">
              <a:buNone/>
            </a:pPr>
            <a:r>
              <a:rPr lang="tr-TR" dirty="0" smtClean="0"/>
              <a:t>b</a:t>
            </a:r>
            <a:r>
              <a:rPr lang="tr-TR" dirty="0"/>
              <a:t>)    </a:t>
            </a:r>
            <a:r>
              <a:rPr lang="tr-TR" dirty="0" err="1"/>
              <a:t>Giemsa</a:t>
            </a:r>
            <a:r>
              <a:rPr lang="tr-TR" dirty="0"/>
              <a:t> </a:t>
            </a:r>
            <a:r>
              <a:rPr lang="tr-TR" dirty="0" smtClean="0"/>
              <a:t>boyama (67)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Negatif </a:t>
            </a:r>
            <a:r>
              <a:rPr lang="tr-TR" dirty="0" smtClean="0"/>
              <a:t>boyama </a:t>
            </a:r>
            <a:r>
              <a:rPr lang="tr-TR" b="1" dirty="0" smtClean="0"/>
              <a:t>(88)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/>
              <a:t>d)    </a:t>
            </a:r>
            <a:r>
              <a:rPr lang="tr-TR" dirty="0" err="1"/>
              <a:t>Karbol</a:t>
            </a:r>
            <a:r>
              <a:rPr lang="tr-TR" dirty="0"/>
              <a:t> </a:t>
            </a:r>
            <a:r>
              <a:rPr lang="tr-TR" dirty="0" err="1"/>
              <a:t>fuksin</a:t>
            </a:r>
            <a:r>
              <a:rPr lang="tr-TR" dirty="0"/>
              <a:t> ile </a:t>
            </a:r>
            <a:r>
              <a:rPr lang="tr-TR" dirty="0" smtClean="0"/>
              <a:t>boyama (35)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Kristal </a:t>
            </a:r>
            <a:r>
              <a:rPr lang="tr-TR" dirty="0" err="1"/>
              <a:t>viiolet</a:t>
            </a:r>
            <a:r>
              <a:rPr lang="tr-TR" dirty="0"/>
              <a:t> </a:t>
            </a:r>
            <a:r>
              <a:rPr lang="tr-TR" dirty="0" smtClean="0"/>
              <a:t>boya(40)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612272" cy="429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BAZINDA EN FAZLA DOĞRU VE YANLIŞ CEVAPLANAN SORULAR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599576"/>
              </p:ext>
            </p:extLst>
          </p:nvPr>
        </p:nvGraphicFramePr>
        <p:xfrm>
          <a:off x="1203157" y="1086251"/>
          <a:ext cx="10042360" cy="4908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8824">
                  <a:extLst>
                    <a:ext uri="{9D8B030D-6E8A-4147-A177-3AD203B41FA5}">
                      <a16:colId xmlns:a16="http://schemas.microsoft.com/office/drawing/2014/main" val="3818938124"/>
                    </a:ext>
                  </a:extLst>
                </a:gridCol>
                <a:gridCol w="1825884">
                  <a:extLst>
                    <a:ext uri="{9D8B030D-6E8A-4147-A177-3AD203B41FA5}">
                      <a16:colId xmlns:a16="http://schemas.microsoft.com/office/drawing/2014/main" val="1672019782"/>
                    </a:ext>
                  </a:extLst>
                </a:gridCol>
                <a:gridCol w="1825884">
                  <a:extLst>
                    <a:ext uri="{9D8B030D-6E8A-4147-A177-3AD203B41FA5}">
                      <a16:colId xmlns:a16="http://schemas.microsoft.com/office/drawing/2014/main" val="4284347873"/>
                    </a:ext>
                  </a:extLst>
                </a:gridCol>
                <a:gridCol w="1825884">
                  <a:extLst>
                    <a:ext uri="{9D8B030D-6E8A-4147-A177-3AD203B41FA5}">
                      <a16:colId xmlns:a16="http://schemas.microsoft.com/office/drawing/2014/main" val="3167418772"/>
                    </a:ext>
                  </a:extLst>
                </a:gridCol>
                <a:gridCol w="1825884">
                  <a:extLst>
                    <a:ext uri="{9D8B030D-6E8A-4147-A177-3AD203B41FA5}">
                      <a16:colId xmlns:a16="http://schemas.microsoft.com/office/drawing/2014/main" val="3809812782"/>
                    </a:ext>
                  </a:extLst>
                </a:gridCol>
              </a:tblGrid>
              <a:tr h="4640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DOĞRU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YANLIŞ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097927"/>
                  </a:ext>
                </a:extLst>
              </a:tr>
              <a:tr h="4640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SORU NO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KİŞİ SAYI /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SORU NO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KİŞİ SAYI /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212084"/>
                  </a:ext>
                </a:extLst>
              </a:tr>
              <a:tr h="464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240 (%84,51)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5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131 (%46,13)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57437817"/>
                  </a:ext>
                </a:extLst>
              </a:tr>
              <a:tr h="464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Mikrobiyoloji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8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261 (%91,91)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21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230 (%80,99)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0198436"/>
                  </a:ext>
                </a:extLst>
              </a:tr>
              <a:tr h="464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400" b="1" u="none" strike="noStrike" dirty="0">
                          <a:effectLst/>
                        </a:rPr>
                        <a:t> ve Tıbbi Bilişim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29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258 (%90,85)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26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136 (%47,89)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1032950"/>
                  </a:ext>
                </a:extLst>
              </a:tr>
              <a:tr h="464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Genetik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30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266 (%93,67)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44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172 (%60,57)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407352"/>
                  </a:ext>
                </a:extLst>
              </a:tr>
              <a:tr h="464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- Embriyoloji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51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256 (%90,15)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46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86 (%30,29)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37391506"/>
                  </a:ext>
                </a:extLst>
              </a:tr>
              <a:tr h="464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Biyokimya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56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224 (%78,88)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61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197 (%69,37)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3076154"/>
                  </a:ext>
                </a:extLst>
              </a:tr>
              <a:tr h="464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Biyofizik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81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252 (%88,74)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80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206 (%72,54)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7743137"/>
                  </a:ext>
                </a:extLst>
              </a:tr>
              <a:tr h="46407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Tıp Tarihi ve Etik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91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>
                          <a:effectLst/>
                        </a:rPr>
                        <a:t>266 (%93,67)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92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u="none" strike="noStrike" dirty="0">
                          <a:effectLst/>
                        </a:rPr>
                        <a:t>190 (%66,91)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0867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68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653883"/>
              </p:ext>
            </p:extLst>
          </p:nvPr>
        </p:nvGraphicFramePr>
        <p:xfrm>
          <a:off x="1251997" y="1866509"/>
          <a:ext cx="4950840" cy="4006387"/>
        </p:xfrm>
        <a:graphic>
          <a:graphicData uri="http://schemas.openxmlformats.org/drawingml/2006/table">
            <a:tbl>
              <a:tblPr/>
              <a:tblGrid>
                <a:gridCol w="3411815">
                  <a:extLst>
                    <a:ext uri="{9D8B030D-6E8A-4147-A177-3AD203B41FA5}">
                      <a16:colId xmlns:a16="http://schemas.microsoft.com/office/drawing/2014/main" val="1297311813"/>
                    </a:ext>
                  </a:extLst>
                </a:gridCol>
                <a:gridCol w="1539025">
                  <a:extLst>
                    <a:ext uri="{9D8B030D-6E8A-4147-A177-3AD203B41FA5}">
                      <a16:colId xmlns:a16="http://schemas.microsoft.com/office/drawing/2014/main" val="2734773953"/>
                    </a:ext>
                  </a:extLst>
                </a:gridCol>
              </a:tblGrid>
              <a:tr h="5723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Cronbach's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Alpha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75828"/>
                  </a:ext>
                </a:extLst>
              </a:tr>
              <a:tr h="5723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Split-Half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odd-even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Correlation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474360"/>
                  </a:ext>
                </a:extLst>
              </a:tr>
              <a:tr h="5723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Spearman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-Brown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Prophecy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099498"/>
                  </a:ext>
                </a:extLst>
              </a:tr>
              <a:tr h="5723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813508"/>
                  </a:ext>
                </a:extLst>
              </a:tr>
              <a:tr h="5723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Deviation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892808"/>
                  </a:ext>
                </a:extLst>
              </a:tr>
              <a:tr h="5723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61650"/>
                  </a:ext>
                </a:extLst>
              </a:tr>
              <a:tr h="5723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073042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359928"/>
              </p:ext>
            </p:extLst>
          </p:nvPr>
        </p:nvGraphicFramePr>
        <p:xfrm>
          <a:off x="6605047" y="2175236"/>
          <a:ext cx="4832973" cy="3521036"/>
        </p:xfrm>
        <a:graphic>
          <a:graphicData uri="http://schemas.openxmlformats.org/drawingml/2006/table">
            <a:tbl>
              <a:tblPr firstRow="1" firstCol="1" bandRow="1"/>
              <a:tblGrid>
                <a:gridCol w="2405194">
                  <a:extLst>
                    <a:ext uri="{9D8B030D-6E8A-4147-A177-3AD203B41FA5}">
                      <a16:colId xmlns:a16="http://schemas.microsoft.com/office/drawing/2014/main" val="2287868163"/>
                    </a:ext>
                  </a:extLst>
                </a:gridCol>
                <a:gridCol w="1041764">
                  <a:extLst>
                    <a:ext uri="{9D8B030D-6E8A-4147-A177-3AD203B41FA5}">
                      <a16:colId xmlns:a16="http://schemas.microsoft.com/office/drawing/2014/main" val="3457602033"/>
                    </a:ext>
                  </a:extLst>
                </a:gridCol>
                <a:gridCol w="1120864">
                  <a:extLst>
                    <a:ext uri="{9D8B030D-6E8A-4147-A177-3AD203B41FA5}">
                      <a16:colId xmlns:a16="http://schemas.microsoft.com/office/drawing/2014/main" val="4160050307"/>
                    </a:ext>
                  </a:extLst>
                </a:gridCol>
                <a:gridCol w="265151">
                  <a:extLst>
                    <a:ext uri="{9D8B030D-6E8A-4147-A177-3AD203B41FA5}">
                      <a16:colId xmlns:a16="http://schemas.microsoft.com/office/drawing/2014/main" val="2065345493"/>
                    </a:ext>
                  </a:extLst>
                </a:gridCol>
              </a:tblGrid>
              <a:tr h="54386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636785"/>
                  </a:ext>
                </a:extLst>
              </a:tr>
              <a:tr h="734486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379038"/>
                  </a:ext>
                </a:extLst>
              </a:tr>
              <a:tr h="271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46471"/>
                  </a:ext>
                </a:extLst>
              </a:tr>
              <a:tr h="271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689014"/>
                  </a:ext>
                </a:extLst>
              </a:tr>
              <a:tr h="609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527866"/>
                  </a:ext>
                </a:extLst>
              </a:tr>
              <a:tr h="734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855707"/>
                  </a:ext>
                </a:extLst>
              </a:tr>
              <a:tr h="32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32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531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</a:t>
            </a:r>
            <a:r>
              <a:rPr lang="tr-TR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İNDEKSİ</a:t>
            </a:r>
            <a:endParaRPr lang="tr-TR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531516"/>
              </p:ext>
            </p:extLst>
          </p:nvPr>
        </p:nvGraphicFramePr>
        <p:xfrm>
          <a:off x="609600" y="1828797"/>
          <a:ext cx="10633656" cy="4106280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64,99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66,96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68,5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69700" y="220717"/>
            <a:ext cx="10972800" cy="73697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14208"/>
              </p:ext>
            </p:extLst>
          </p:nvPr>
        </p:nvGraphicFramePr>
        <p:xfrm>
          <a:off x="401055" y="834191"/>
          <a:ext cx="10860505" cy="5838394"/>
        </p:xfrm>
        <a:graphic>
          <a:graphicData uri="http://schemas.openxmlformats.org/drawingml/2006/table">
            <a:tbl>
              <a:tblPr/>
              <a:tblGrid>
                <a:gridCol w="2715127">
                  <a:extLst>
                    <a:ext uri="{9D8B030D-6E8A-4147-A177-3AD203B41FA5}">
                      <a16:colId xmlns:a16="http://schemas.microsoft.com/office/drawing/2014/main" val="4169264412"/>
                    </a:ext>
                  </a:extLst>
                </a:gridCol>
                <a:gridCol w="1357563">
                  <a:extLst>
                    <a:ext uri="{9D8B030D-6E8A-4147-A177-3AD203B41FA5}">
                      <a16:colId xmlns:a16="http://schemas.microsoft.com/office/drawing/2014/main" val="2962898548"/>
                    </a:ext>
                  </a:extLst>
                </a:gridCol>
                <a:gridCol w="1357563">
                  <a:extLst>
                    <a:ext uri="{9D8B030D-6E8A-4147-A177-3AD203B41FA5}">
                      <a16:colId xmlns:a16="http://schemas.microsoft.com/office/drawing/2014/main" val="1128043148"/>
                    </a:ext>
                  </a:extLst>
                </a:gridCol>
                <a:gridCol w="1357563">
                  <a:extLst>
                    <a:ext uri="{9D8B030D-6E8A-4147-A177-3AD203B41FA5}">
                      <a16:colId xmlns:a16="http://schemas.microsoft.com/office/drawing/2014/main" val="1208064085"/>
                    </a:ext>
                  </a:extLst>
                </a:gridCol>
                <a:gridCol w="1357563">
                  <a:extLst>
                    <a:ext uri="{9D8B030D-6E8A-4147-A177-3AD203B41FA5}">
                      <a16:colId xmlns:a16="http://schemas.microsoft.com/office/drawing/2014/main" val="2071267811"/>
                    </a:ext>
                  </a:extLst>
                </a:gridCol>
                <a:gridCol w="1357563">
                  <a:extLst>
                    <a:ext uri="{9D8B030D-6E8A-4147-A177-3AD203B41FA5}">
                      <a16:colId xmlns:a16="http://schemas.microsoft.com/office/drawing/2014/main" val="1571961613"/>
                    </a:ext>
                  </a:extLst>
                </a:gridCol>
                <a:gridCol w="1357563">
                  <a:extLst>
                    <a:ext uri="{9D8B030D-6E8A-4147-A177-3AD203B41FA5}">
                      <a16:colId xmlns:a16="http://schemas.microsoft.com/office/drawing/2014/main" val="3818574953"/>
                    </a:ext>
                  </a:extLst>
                </a:gridCol>
              </a:tblGrid>
              <a:tr h="9965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Sorunun Niteliği </a:t>
                      </a:r>
                      <a:b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(Ayırt Edicilik)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Sayı</a:t>
                      </a:r>
                      <a:b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Çok Kolay</a:t>
                      </a:r>
                      <a:b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Kolay</a:t>
                      </a:r>
                      <a:b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Orta Güçlükte</a:t>
                      </a:r>
                      <a:b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Zor</a:t>
                      </a:r>
                      <a:b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Çok Zor</a:t>
                      </a:r>
                      <a:b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18579"/>
                  </a:ext>
                </a:extLst>
              </a:tr>
              <a:tr h="76001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Bilenle bilmeyeni ayırt </a:t>
                      </a:r>
                      <a:b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edebilen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                        % 15,56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045076"/>
                  </a:ext>
                </a:extLst>
              </a:tr>
              <a:tr h="9965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Bilenle bilmeyeni tam ayırt edemeyen (Gözden geçirilmeli)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                        % 25,56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674130"/>
                  </a:ext>
                </a:extLst>
              </a:tr>
              <a:tr h="99654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Bilenle bilmeyeni ayırt edemeyen (Düzeltilmeli, geliştirilmeli)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                        % 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76076"/>
                  </a:ext>
                </a:extLst>
              </a:tr>
              <a:tr h="1328727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Bilenle bilmeyeni ayırt edemeyen (Mutlaka testten çıkarılması gereken)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                        % 28,89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641647"/>
                  </a:ext>
                </a:extLst>
              </a:tr>
              <a:tr h="76001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TOPLAM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90                        %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                        % 33,34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                        % 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                       % 26,67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                       % 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119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tr-TR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KURULU:  </a:t>
            </a: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TEMEL BİLİMLERE GİRİŞ 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b="1" dirty="0"/>
              <a:t>29 Ocak – 22 Mart 2024 </a:t>
            </a:r>
            <a:r>
              <a:rPr lang="tr-TR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Hafta</a:t>
            </a:r>
            <a:endParaRPr lang="tr-TR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Toplam Ders Saati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155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 (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 zorunlu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,YD), 17 saat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pratik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 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Mart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Tıbbi Beceriler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  20 Mart 2024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Anatomi</a:t>
            </a:r>
            <a:endParaRPr lang="tr-TR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 Mart  2024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Başkanı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Neriman ÇOLAKOĞLU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Yardımcısı  	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tr-TR" sz="2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Üyesi Aşkın ŞEN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220414"/>
              </p:ext>
            </p:extLst>
          </p:nvPr>
        </p:nvGraphicFramePr>
        <p:xfrm>
          <a:off x="212738" y="861433"/>
          <a:ext cx="10999811" cy="551945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Katılım:142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83,0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tr-T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</a:t>
                      </a:r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472564"/>
              </p:ext>
            </p:extLst>
          </p:nvPr>
        </p:nvGraphicFramePr>
        <p:xfrm>
          <a:off x="223248" y="977046"/>
          <a:ext cx="10999811" cy="456762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/>
                        <a:t>2</a:t>
                      </a:r>
                      <a:endParaRPr lang="tr-TR" sz="24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191563"/>
              </p:ext>
            </p:extLst>
          </p:nvPr>
        </p:nvGraphicFramePr>
        <p:xfrm>
          <a:off x="140717" y="1030014"/>
          <a:ext cx="10842593" cy="5077968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648997"/>
              </p:ext>
            </p:extLst>
          </p:nvPr>
        </p:nvGraphicFramePr>
        <p:xfrm>
          <a:off x="222921" y="1030014"/>
          <a:ext cx="10991617" cy="5062728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67477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903329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95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658212"/>
              </p:ext>
            </p:extLst>
          </p:nvPr>
        </p:nvGraphicFramePr>
        <p:xfrm>
          <a:off x="124249" y="482220"/>
          <a:ext cx="11079779" cy="5714160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89185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77231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4400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n=)</a:t>
                      </a:r>
                      <a:endParaRPr lang="tr-T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7040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0560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1120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860331"/>
            <a:ext cx="10972800" cy="4265833"/>
          </a:xfrm>
        </p:spPr>
        <p:txBody>
          <a:bodyPr>
            <a:normAutofit/>
          </a:bodyPr>
          <a:lstStyle/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Çalışmamız için zaman yeterliydi (42)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Tıbbi beceri dersi mesleğe ilgimi arttırdı (motive ediciydi) (20)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Yok (18)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Konular güzeldi eğlenceliydi, ders sayısı uygundu (12)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Kurul mesleğe ilgimi arttırdı (7)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Anatomi dersleri ve pratikleri(4)</a:t>
            </a:r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763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102069"/>
            <a:ext cx="11403724" cy="4024095"/>
          </a:xfrm>
        </p:spPr>
        <p:txBody>
          <a:bodyPr>
            <a:normAutofit/>
          </a:bodyPr>
          <a:lstStyle/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Tıbbi genetik dersleri (4)</a:t>
            </a:r>
          </a:p>
          <a:p>
            <a:r>
              <a:rPr lang="tr-TR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Kurul </a:t>
            </a:r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tüm hocaları </a:t>
            </a:r>
            <a:r>
              <a:rPr lang="tr-TR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dersleri de gayet iyiydi. </a:t>
            </a:r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kurulda gereksiz zorlukta soru yoktu (2)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Slaytların paylaşılması(2)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Dersler birbirini tamamlıyordu (1)</a:t>
            </a:r>
          </a:p>
          <a:p>
            <a:pPr lvl="0"/>
            <a:r>
              <a:rPr lang="tr-TR" sz="28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Tıbbi genetik dersinin gerçek hayatla ilişkilendirilerek anlatılması (1)</a:t>
            </a:r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0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</a:t>
            </a:r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074822"/>
            <a:ext cx="10972800" cy="5051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 Tıbbi beceri dersleri ramazan dönemine konulduğu için bizim için rahat oldu (1)</a:t>
            </a:r>
          </a:p>
          <a:p>
            <a:pPr lvl="0"/>
            <a:r>
              <a:rPr lang="tr-T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Pek çok slayt konuyu anlayıp pekiştirmem için yeterliydi (1)</a:t>
            </a:r>
          </a:p>
          <a:p>
            <a:pPr lvl="0"/>
            <a:r>
              <a:rPr lang="tr-T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kurula göre daha rahattı(1</a:t>
            </a:r>
            <a:r>
              <a:rPr lang="tr-TR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tr-TR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Konular anlaşılırdı (1)</a:t>
            </a:r>
          </a:p>
          <a:p>
            <a:pPr lvl="0"/>
            <a:r>
              <a:rPr lang="tr-TR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Konular kısa ve kalıcı bilgiler içeriyordu (1)</a:t>
            </a:r>
            <a:endParaRPr lang="tr-TR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76370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73766"/>
            <a:ext cx="10972800" cy="4152398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Sınav zordu (7) </a:t>
            </a:r>
          </a:p>
          <a:p>
            <a:r>
              <a:rPr lang="tr-TR" dirty="0" smtClean="0"/>
              <a:t>Biyokimya çok zordu (4)</a:t>
            </a:r>
          </a:p>
          <a:p>
            <a:r>
              <a:rPr lang="tr-TR" dirty="0" smtClean="0"/>
              <a:t>Mikrobiyoloji zordu (3)</a:t>
            </a:r>
            <a:endParaRPr lang="tr-TR" dirty="0"/>
          </a:p>
          <a:p>
            <a:r>
              <a:rPr lang="tr-TR" dirty="0" smtClean="0"/>
              <a:t>Birkaç ders için,  </a:t>
            </a:r>
            <a:r>
              <a:rPr lang="tr-TR" dirty="0"/>
              <a:t>önemli denilen kısımların </a:t>
            </a:r>
            <a:r>
              <a:rPr lang="tr-TR" dirty="0" smtClean="0"/>
              <a:t>sorulmayıp, önemsiz denilen </a:t>
            </a:r>
            <a:r>
              <a:rPr lang="tr-TR" dirty="0"/>
              <a:t>detay yerlerin sorulması </a:t>
            </a:r>
            <a:r>
              <a:rPr lang="tr-TR" dirty="0" smtClean="0"/>
              <a:t>gereksiz </a:t>
            </a:r>
            <a:r>
              <a:rPr lang="tr-TR" dirty="0"/>
              <a:t>zorlaştırmak </a:t>
            </a:r>
            <a:r>
              <a:rPr lang="tr-TR" dirty="0" smtClean="0"/>
              <a:t>dışında </a:t>
            </a:r>
            <a:r>
              <a:rPr lang="tr-TR" dirty="0"/>
              <a:t>bir </a:t>
            </a:r>
            <a:r>
              <a:rPr lang="tr-TR" dirty="0" smtClean="0"/>
              <a:t>etkide bulunmuyor (2)</a:t>
            </a:r>
          </a:p>
          <a:p>
            <a:r>
              <a:rPr lang="tr-TR" dirty="0" smtClean="0"/>
              <a:t>Sınav sorularının bazılarının öğretilenleri ölçer nitelikte sorulmadığını düşünüyorum (2)</a:t>
            </a:r>
          </a:p>
          <a:p>
            <a:endParaRPr lang="tr-TR" dirty="0" smtClean="0"/>
          </a:p>
          <a:p>
            <a:r>
              <a:rPr lang="tr-TR" dirty="0" smtClean="0"/>
              <a:t>Bazı konuları çok tekrar etmeme rağmen mantık kuramadım.(1)</a:t>
            </a:r>
          </a:p>
        </p:txBody>
      </p:sp>
    </p:spTree>
    <p:extLst>
      <p:ext uri="{BB962C8B-B14F-4D97-AF65-F5344CB8AC3E}">
        <p14:creationId xmlns:p14="http://schemas.microsoft.com/office/powerpoint/2010/main" val="3357694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52546"/>
            <a:ext cx="10972800" cy="3873618"/>
          </a:xfrm>
        </p:spPr>
        <p:txBody>
          <a:bodyPr/>
          <a:lstStyle/>
          <a:p>
            <a:pPr lvl="0"/>
            <a:endParaRPr lang="tr-TR" dirty="0">
              <a:solidFill>
                <a:prstClr val="black"/>
              </a:solidFill>
            </a:endParaRPr>
          </a:p>
          <a:p>
            <a:r>
              <a:rPr lang="tr-TR" dirty="0" smtClean="0"/>
              <a:t> </a:t>
            </a:r>
            <a:r>
              <a:rPr lang="tr-TR" dirty="0"/>
              <a:t>P</a:t>
            </a:r>
            <a:r>
              <a:rPr lang="tr-TR" dirty="0" smtClean="0"/>
              <a:t>ratik derslerde </a:t>
            </a:r>
            <a:r>
              <a:rPr lang="tr-TR" dirty="0" err="1" smtClean="0"/>
              <a:t>lab</a:t>
            </a:r>
            <a:r>
              <a:rPr lang="tr-TR" dirty="0" smtClean="0"/>
              <a:t> koşulları ve materyal yetersizliği var (4)</a:t>
            </a:r>
          </a:p>
          <a:p>
            <a:r>
              <a:rPr lang="tr-TR" dirty="0" smtClean="0"/>
              <a:t>Amfi oldukça soğuk (1)</a:t>
            </a:r>
          </a:p>
          <a:p>
            <a:r>
              <a:rPr lang="tr-TR" dirty="0" smtClean="0"/>
              <a:t>Tıbbi beceri puanı daha fazla olabilirdi(1)</a:t>
            </a:r>
          </a:p>
          <a:p>
            <a:r>
              <a:rPr lang="tr-TR" dirty="0" smtClean="0"/>
              <a:t>Biyokimya yoğundu(1)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8267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474561"/>
              </p:ext>
            </p:extLst>
          </p:nvPr>
        </p:nvGraphicFramePr>
        <p:xfrm>
          <a:off x="561474" y="385010"/>
          <a:ext cx="11087187" cy="5811903"/>
        </p:xfrm>
        <a:graphic>
          <a:graphicData uri="http://schemas.openxmlformats.org/drawingml/2006/table">
            <a:tbl>
              <a:tblPr firstRow="1" firstCol="1" bandRow="1"/>
              <a:tblGrid>
                <a:gridCol w="4017082">
                  <a:extLst>
                    <a:ext uri="{9D8B030D-6E8A-4147-A177-3AD203B41FA5}">
                      <a16:colId xmlns:a16="http://schemas.microsoft.com/office/drawing/2014/main" val="895329836"/>
                    </a:ext>
                  </a:extLst>
                </a:gridCol>
                <a:gridCol w="3174333">
                  <a:extLst>
                    <a:ext uri="{9D8B030D-6E8A-4147-A177-3AD203B41FA5}">
                      <a16:colId xmlns:a16="http://schemas.microsoft.com/office/drawing/2014/main" val="1054591"/>
                    </a:ext>
                  </a:extLst>
                </a:gridCol>
                <a:gridCol w="2498016">
                  <a:extLst>
                    <a:ext uri="{9D8B030D-6E8A-4147-A177-3AD203B41FA5}">
                      <a16:colId xmlns:a16="http://schemas.microsoft.com/office/drawing/2014/main" val="2669579724"/>
                    </a:ext>
                  </a:extLst>
                </a:gridCol>
                <a:gridCol w="1397756">
                  <a:extLst>
                    <a:ext uri="{9D8B030D-6E8A-4147-A177-3AD203B41FA5}">
                      <a16:colId xmlns:a16="http://schemas.microsoft.com/office/drawing/2014/main" val="2117055968"/>
                    </a:ext>
                  </a:extLst>
                </a:gridCol>
              </a:tblGrid>
              <a:tr h="8860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r>
                        <a:rPr lang="tr-TR" sz="28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8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Gün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5283"/>
                  </a:ext>
                </a:extLst>
              </a:tr>
              <a:tr h="491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155-131 (17 P)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541787"/>
                  </a:ext>
                </a:extLst>
              </a:tr>
              <a:tr h="5293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156-132 (17 P)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813513"/>
                  </a:ext>
                </a:extLst>
              </a:tr>
              <a:tr h="4812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161-137 (17 P)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628704"/>
                  </a:ext>
                </a:extLst>
              </a:tr>
              <a:tr h="5293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163-135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723621"/>
                  </a:ext>
                </a:extLst>
              </a:tr>
              <a:tr h="4441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163-135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P)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31007"/>
                  </a:ext>
                </a:extLst>
              </a:tr>
              <a:tr h="465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167-139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 P)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985350"/>
                  </a:ext>
                </a:extLst>
              </a:tr>
              <a:tr h="629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182 -154 (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472092"/>
                  </a:ext>
                </a:extLst>
              </a:tr>
              <a:tr h="629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182-154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P)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5,20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371449"/>
                  </a:ext>
                </a:extLst>
              </a:tr>
              <a:tr h="6299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 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 KURULU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</a:t>
                      </a:r>
                      <a:r>
                        <a:rPr lang="tr-TR" sz="2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-155 (26 P)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5,22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822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Ders programı çok kötüydü 1 saat ders var mesela sonraki ders için 2 saat beklememiz gerekiyordu </a:t>
            </a:r>
            <a:r>
              <a:rPr lang="tr-TR" dirty="0" smtClean="0"/>
              <a:t>bazen (1)</a:t>
            </a:r>
          </a:p>
          <a:p>
            <a:r>
              <a:rPr lang="tr-TR" dirty="0" smtClean="0"/>
              <a:t>Anatomide teorik ve pratikler arasında gün farkı arttırılabilir (1)</a:t>
            </a:r>
          </a:p>
          <a:p>
            <a:r>
              <a:rPr lang="tr-TR" dirty="0" smtClean="0"/>
              <a:t>İptal sorular(1)</a:t>
            </a:r>
          </a:p>
          <a:p>
            <a:r>
              <a:rPr lang="tr-TR" dirty="0" smtClean="0"/>
              <a:t>Biyokimyaya çalışsam da çalışmasam da çalışmamış gibi oluyorum(1)</a:t>
            </a:r>
          </a:p>
          <a:p>
            <a:r>
              <a:rPr lang="tr-TR" dirty="0" smtClean="0"/>
              <a:t>Çıkmış (çıkmış benzeri) soruların az olması/olmaması (4)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28430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Laboratuvar dersleri sayı fazlalığından dolayı verimli işlenemiyor (5)</a:t>
            </a:r>
          </a:p>
          <a:p>
            <a:r>
              <a:rPr lang="tr-TR" dirty="0" smtClean="0"/>
              <a:t>Sınavda derste anlatılanlardan farklı yerlerin sorulduğu dersler vardı (2)</a:t>
            </a:r>
          </a:p>
          <a:p>
            <a:r>
              <a:rPr lang="tr-TR" dirty="0" smtClean="0"/>
              <a:t>Bazı derslerde sorular konusunda  zorlayıcı olmaları (2)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80922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505151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r>
                        <a:rPr lang="tr-TR" sz="2800" baseline="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(8P)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1578" y="214476"/>
            <a:ext cx="10515600" cy="555545"/>
          </a:xfrm>
        </p:spPr>
        <p:txBody>
          <a:bodyPr>
            <a:normAutofit fontScale="90000"/>
          </a:bodyPr>
          <a:lstStyle/>
          <a:p>
            <a:r>
              <a:rPr lang="tr-TR" sz="36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Sınav sorularının dağılımı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732207"/>
              </p:ext>
            </p:extLst>
          </p:nvPr>
        </p:nvGraphicFramePr>
        <p:xfrm>
          <a:off x="601578" y="926966"/>
          <a:ext cx="10515600" cy="5422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4680">
                  <a:extLst>
                    <a:ext uri="{9D8B030D-6E8A-4147-A177-3AD203B41FA5}">
                      <a16:colId xmlns:a16="http://schemas.microsoft.com/office/drawing/2014/main" val="170237185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6482969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76398573"/>
                    </a:ext>
                  </a:extLst>
                </a:gridCol>
                <a:gridCol w="3154680">
                  <a:extLst>
                    <a:ext uri="{9D8B030D-6E8A-4147-A177-3AD203B41FA5}">
                      <a16:colId xmlns:a16="http://schemas.microsoft.com/office/drawing/2014/main" val="3006310900"/>
                    </a:ext>
                  </a:extLst>
                </a:gridCol>
              </a:tblGrid>
              <a:tr h="172217">
                <a:tc gridSpan="4">
                  <a:txBody>
                    <a:bodyPr/>
                    <a:lstStyle/>
                    <a:p>
                      <a:pPr algn="ctr" fontAlgn="ctr"/>
                      <a:endParaRPr lang="tr-TR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146821"/>
                  </a:ext>
                </a:extLst>
              </a:tr>
              <a:tr h="375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TEORİK + PRATİK PUAN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196478"/>
                  </a:ext>
                </a:extLst>
              </a:tr>
              <a:tr h="375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(1-6)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6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12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3820092"/>
                  </a:ext>
                </a:extLst>
              </a:tr>
              <a:tr h="7514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Mikrobiyoloji (7-21)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15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15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215377"/>
                  </a:ext>
                </a:extLst>
              </a:tr>
              <a:tr h="7514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400" b="1" u="none" strike="noStrike" dirty="0">
                          <a:effectLst/>
                        </a:rPr>
                        <a:t> ve Tıbbi Bilişim (22-29)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8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 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8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259263"/>
                  </a:ext>
                </a:extLst>
              </a:tr>
              <a:tr h="375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Genetik (30-45)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01393"/>
                  </a:ext>
                </a:extLst>
              </a:tr>
              <a:tr h="7514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Histoloji - Embriyoloji (46-55)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10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 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10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54879523"/>
                  </a:ext>
                </a:extLst>
              </a:tr>
              <a:tr h="375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Biyokimya (56-71)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173129"/>
                  </a:ext>
                </a:extLst>
              </a:tr>
              <a:tr h="375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Biyofizik (72-87)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16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 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16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880674"/>
                  </a:ext>
                </a:extLst>
              </a:tr>
              <a:tr h="375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Tıp Tarihi ve Etik (88-92)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5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5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159290"/>
                  </a:ext>
                </a:extLst>
              </a:tr>
              <a:tr h="3757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 ()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r>
                        <a:rPr lang="tr-TR" sz="2400" b="1" u="none" strike="noStrike" dirty="0" smtClean="0">
                          <a:effectLst/>
                        </a:rPr>
                        <a:t>-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2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69885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92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 </a:t>
                      </a:r>
                      <a:r>
                        <a:rPr lang="tr-TR" sz="2400" b="1" u="none" strike="noStrike" dirty="0" smtClean="0">
                          <a:effectLst/>
                        </a:rPr>
                        <a:t>8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100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031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9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102318"/>
              </p:ext>
            </p:extLst>
          </p:nvPr>
        </p:nvGraphicFramePr>
        <p:xfrm>
          <a:off x="838200" y="1534510"/>
          <a:ext cx="10515600" cy="4716361"/>
        </p:xfrm>
        <a:graphic>
          <a:graphicData uri="http://schemas.openxmlformats.org/drawingml/2006/table">
            <a:tbl>
              <a:tblPr firstRow="1" bandRow="1"/>
              <a:tblGrid>
                <a:gridCol w="8715329">
                  <a:extLst>
                    <a:ext uri="{9D8B030D-6E8A-4147-A177-3AD203B41FA5}">
                      <a16:colId xmlns:a16="http://schemas.microsoft.com/office/drawing/2014/main" val="3844038721"/>
                    </a:ext>
                  </a:extLst>
                </a:gridCol>
                <a:gridCol w="1800271">
                  <a:extLst>
                    <a:ext uri="{9D8B030D-6E8A-4147-A177-3AD203B41FA5}">
                      <a16:colId xmlns:a16="http://schemas.microsoft.com/office/drawing/2014/main" val="2704329700"/>
                    </a:ext>
                  </a:extLst>
                </a:gridCol>
              </a:tblGrid>
              <a:tr h="51326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0729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64,27</a:t>
                      </a:r>
                      <a:endParaRPr lang="tr-TR" sz="20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500163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74,22</a:t>
                      </a:r>
                      <a:endParaRPr lang="tr-TR" sz="20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047585"/>
                  </a:ext>
                </a:extLst>
              </a:tr>
              <a:tr h="357848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66,27</a:t>
                      </a:r>
                      <a:endParaRPr lang="tr-TR" sz="20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9641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73,46</a:t>
                      </a:r>
                      <a:endParaRPr lang="tr-TR" sz="20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01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81,39</a:t>
                      </a:r>
                      <a:endParaRPr lang="tr-TR" sz="20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17683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tr-TR" sz="20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12547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tr-TR" sz="20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86462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59,98</a:t>
                      </a:r>
                      <a:endParaRPr lang="tr-TR" sz="20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214250"/>
                  </a:ext>
                </a:extLst>
              </a:tr>
              <a:tr h="3799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</a:t>
                      </a:r>
                      <a:r>
                        <a:rPr lang="tr-TR" sz="20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</a:t>
                      </a: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58,67</a:t>
                      </a:r>
                      <a:endParaRPr lang="tr-TR" sz="20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917291"/>
                  </a:ext>
                </a:extLst>
              </a:tr>
              <a:tr h="22545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41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1565" y="81345"/>
            <a:ext cx="10515600" cy="486213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016575"/>
              </p:ext>
            </p:extLst>
          </p:nvPr>
        </p:nvGraphicFramePr>
        <p:xfrm>
          <a:off x="176464" y="567558"/>
          <a:ext cx="11566356" cy="5597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7726">
                  <a:extLst>
                    <a:ext uri="{9D8B030D-6E8A-4147-A177-3AD203B41FA5}">
                      <a16:colId xmlns:a16="http://schemas.microsoft.com/office/drawing/2014/main" val="3595224738"/>
                    </a:ext>
                  </a:extLst>
                </a:gridCol>
                <a:gridCol w="1927726">
                  <a:extLst>
                    <a:ext uri="{9D8B030D-6E8A-4147-A177-3AD203B41FA5}">
                      <a16:colId xmlns:a16="http://schemas.microsoft.com/office/drawing/2014/main" val="4018695612"/>
                    </a:ext>
                  </a:extLst>
                </a:gridCol>
                <a:gridCol w="1927726">
                  <a:extLst>
                    <a:ext uri="{9D8B030D-6E8A-4147-A177-3AD203B41FA5}">
                      <a16:colId xmlns:a16="http://schemas.microsoft.com/office/drawing/2014/main" val="28950186"/>
                    </a:ext>
                  </a:extLst>
                </a:gridCol>
                <a:gridCol w="1927726">
                  <a:extLst>
                    <a:ext uri="{9D8B030D-6E8A-4147-A177-3AD203B41FA5}">
                      <a16:colId xmlns:a16="http://schemas.microsoft.com/office/drawing/2014/main" val="1102534978"/>
                    </a:ext>
                  </a:extLst>
                </a:gridCol>
                <a:gridCol w="1927726">
                  <a:extLst>
                    <a:ext uri="{9D8B030D-6E8A-4147-A177-3AD203B41FA5}">
                      <a16:colId xmlns:a16="http://schemas.microsoft.com/office/drawing/2014/main" val="953911946"/>
                    </a:ext>
                  </a:extLst>
                </a:gridCol>
                <a:gridCol w="1927726">
                  <a:extLst>
                    <a:ext uri="{9D8B030D-6E8A-4147-A177-3AD203B41FA5}">
                      <a16:colId xmlns:a16="http://schemas.microsoft.com/office/drawing/2014/main" val="1223493071"/>
                    </a:ext>
                  </a:extLst>
                </a:gridCol>
              </a:tblGrid>
              <a:tr h="36664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smtClean="0">
                          <a:effectLst/>
                        </a:rPr>
                        <a:t>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965711"/>
                  </a:ext>
                </a:extLst>
              </a:tr>
              <a:tr h="14990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Barajlı Nota Göre </a:t>
                      </a:r>
                      <a:r>
                        <a:rPr lang="tr-TR" sz="2400" b="1" u="none" strike="noStrike" dirty="0" smtClean="0">
                          <a:effectLst/>
                        </a:rPr>
                        <a:t>Dağılım</a:t>
                      </a:r>
                    </a:p>
                    <a:p>
                      <a:pPr algn="ctr" fontAlgn="ctr"/>
                      <a:r>
                        <a:rPr lang="tr-TR" sz="2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n=284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Anatomi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Tıbbi Beceri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01664"/>
                  </a:ext>
                </a:extLst>
              </a:tr>
              <a:tr h="92507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100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92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8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6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2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3706395"/>
                  </a:ext>
                </a:extLst>
              </a:tr>
              <a:tr h="8799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97,76  </a:t>
                      </a:r>
                      <a:endParaRPr lang="tr-TR" sz="2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 </a:t>
                      </a:r>
                      <a:r>
                        <a:rPr lang="tr-TR" sz="2400" b="1" u="none" strike="noStrike" dirty="0">
                          <a:effectLst/>
                        </a:rPr>
                        <a:t>1 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89,96  </a:t>
                      </a:r>
                      <a:endParaRPr lang="tr-TR" sz="2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 </a:t>
                      </a:r>
                      <a:r>
                        <a:rPr lang="tr-TR" sz="2400" b="1" u="none" strike="noStrike" dirty="0">
                          <a:effectLst/>
                        </a:rPr>
                        <a:t>1 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8 </a:t>
                      </a:r>
                      <a:endParaRPr lang="tr-TR" sz="2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  </a:t>
                      </a:r>
                      <a:r>
                        <a:rPr lang="tr-TR" sz="2400" b="1" u="none" strike="noStrike" dirty="0">
                          <a:effectLst/>
                        </a:rPr>
                        <a:t>4 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6 </a:t>
                      </a:r>
                      <a:endParaRPr lang="tr-TR" sz="2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  </a:t>
                      </a:r>
                      <a:r>
                        <a:rPr lang="tr-TR" sz="2400" b="1" u="none" strike="noStrike" dirty="0">
                          <a:effectLst/>
                        </a:rPr>
                        <a:t>30 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 </a:t>
                      </a:r>
                      <a:endParaRPr lang="tr-TR" sz="2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  </a:t>
                      </a:r>
                      <a:r>
                        <a:rPr lang="tr-TR" sz="2400" b="1" u="none" strike="noStrike" dirty="0">
                          <a:effectLst/>
                        </a:rPr>
                        <a:t>19 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9074614"/>
                  </a:ext>
                </a:extLst>
              </a:tr>
              <a:tr h="8799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8,04   </a:t>
                      </a: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</a:t>
                      </a:r>
                      <a:r>
                        <a:rPr lang="tr-TR" sz="2400" b="1" u="none" strike="noStrike" dirty="0">
                          <a:effectLst/>
                        </a:rPr>
                        <a:t>1 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4,84   </a:t>
                      </a:r>
                      <a:endParaRPr lang="tr-TR" sz="2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</a:t>
                      </a:r>
                      <a:r>
                        <a:rPr lang="tr-TR" sz="2400" b="1" u="none" strike="noStrike" dirty="0">
                          <a:effectLst/>
                        </a:rPr>
                        <a:t>1 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-3,2    </a:t>
                      </a:r>
                      <a:endParaRPr lang="tr-TR" sz="2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1 </a:t>
                      </a:r>
                      <a:r>
                        <a:rPr lang="tr-TR" sz="2400" b="1" u="none" strike="noStrike" dirty="0">
                          <a:effectLst/>
                        </a:rPr>
                        <a:t>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-2,4   </a:t>
                      </a:r>
                      <a:endParaRPr lang="tr-TR" sz="2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</a:t>
                      </a:r>
                      <a:r>
                        <a:rPr lang="tr-TR" sz="2400" b="1" u="none" strike="noStrike" dirty="0">
                          <a:effectLst/>
                        </a:rPr>
                        <a:t>28 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smtClean="0">
                          <a:effectLst/>
                        </a:rPr>
                        <a:t>1.1  </a:t>
                      </a:r>
                      <a:endParaRPr lang="tr-TR" sz="2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 </a:t>
                      </a:r>
                      <a:r>
                        <a:rPr lang="tr-TR" sz="2400" b="1" u="none" strike="noStrike" dirty="0">
                          <a:effectLst/>
                        </a:rPr>
                        <a:t>1 KİŞİ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5069409"/>
                  </a:ext>
                </a:extLst>
              </a:tr>
              <a:tr h="5234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64,27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60,08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4,04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2,34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1,71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2771900"/>
                  </a:ext>
                </a:extLst>
              </a:tr>
              <a:tr h="5234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64,27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65,30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50,43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38,90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85,02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3281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2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437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986338"/>
              </p:ext>
            </p:extLst>
          </p:nvPr>
        </p:nvGraphicFramePr>
        <p:xfrm>
          <a:off x="672661" y="1019504"/>
          <a:ext cx="11256580" cy="5239893"/>
        </p:xfrm>
        <a:graphic>
          <a:graphicData uri="http://schemas.openxmlformats.org/drawingml/2006/table">
            <a:tbl>
              <a:tblPr firstRow="1" firstCol="1" bandRow="1"/>
              <a:tblGrid>
                <a:gridCol w="1970036">
                  <a:extLst>
                    <a:ext uri="{9D8B030D-6E8A-4147-A177-3AD203B41FA5}">
                      <a16:colId xmlns:a16="http://schemas.microsoft.com/office/drawing/2014/main" val="3970420055"/>
                    </a:ext>
                  </a:extLst>
                </a:gridCol>
                <a:gridCol w="1761137">
                  <a:extLst>
                    <a:ext uri="{9D8B030D-6E8A-4147-A177-3AD203B41FA5}">
                      <a16:colId xmlns:a16="http://schemas.microsoft.com/office/drawing/2014/main" val="44678397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val="95491227"/>
                    </a:ext>
                  </a:extLst>
                </a:gridCol>
                <a:gridCol w="1965435">
                  <a:extLst>
                    <a:ext uri="{9D8B030D-6E8A-4147-A177-3AD203B41FA5}">
                      <a16:colId xmlns:a16="http://schemas.microsoft.com/office/drawing/2014/main" val="75464390"/>
                    </a:ext>
                  </a:extLst>
                </a:gridCol>
                <a:gridCol w="2017986">
                  <a:extLst>
                    <a:ext uri="{9D8B030D-6E8A-4147-A177-3AD203B41FA5}">
                      <a16:colId xmlns:a16="http://schemas.microsoft.com/office/drawing/2014/main" val="341253858"/>
                    </a:ext>
                  </a:extLst>
                </a:gridCol>
                <a:gridCol w="1692165">
                  <a:extLst>
                    <a:ext uri="{9D8B030D-6E8A-4147-A177-3AD203B41FA5}">
                      <a16:colId xmlns:a16="http://schemas.microsoft.com/office/drawing/2014/main" val="924379551"/>
                    </a:ext>
                  </a:extLst>
                </a:gridCol>
              </a:tblGrid>
              <a:tr h="13661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dağılım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(n=284)</a:t>
                      </a:r>
                      <a:endParaRPr lang="tr-TR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</a:t>
                      </a:r>
                      <a:r>
                        <a:rPr lang="tr-TR" sz="24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Pratik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</a:t>
                      </a:r>
                      <a:r>
                        <a:rPr lang="tr-TR" sz="24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Beceri Pratik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70713"/>
                  </a:ext>
                </a:extLst>
              </a:tr>
              <a:tr h="9137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960717"/>
                  </a:ext>
                </a:extLst>
              </a:tr>
              <a:tr h="9137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97,76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89,96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tr-TR" sz="24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055485"/>
                  </a:ext>
                </a:extLst>
              </a:tr>
              <a:tr h="9137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tr-TR" sz="24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tr-TR" sz="24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067764"/>
                  </a:ext>
                </a:extLst>
              </a:tr>
              <a:tr h="481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66,06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61,46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73959"/>
                  </a:ext>
                </a:extLst>
              </a:tr>
              <a:tr h="6512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Başarı (%)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66,06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66,81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89" marR="50689" marT="704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48,16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85,16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38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5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57209"/>
              </p:ext>
            </p:extLst>
          </p:nvPr>
        </p:nvGraphicFramePr>
        <p:xfrm>
          <a:off x="385008" y="395927"/>
          <a:ext cx="11398496" cy="6297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4178">
                  <a:extLst>
                    <a:ext uri="{9D8B030D-6E8A-4147-A177-3AD203B41FA5}">
                      <a16:colId xmlns:a16="http://schemas.microsoft.com/office/drawing/2014/main" val="3022525785"/>
                    </a:ext>
                  </a:extLst>
                </a:gridCol>
                <a:gridCol w="814178">
                  <a:extLst>
                    <a:ext uri="{9D8B030D-6E8A-4147-A177-3AD203B41FA5}">
                      <a16:colId xmlns:a16="http://schemas.microsoft.com/office/drawing/2014/main" val="2744992665"/>
                    </a:ext>
                  </a:extLst>
                </a:gridCol>
                <a:gridCol w="1628357">
                  <a:extLst>
                    <a:ext uri="{9D8B030D-6E8A-4147-A177-3AD203B41FA5}">
                      <a16:colId xmlns:a16="http://schemas.microsoft.com/office/drawing/2014/main" val="526372818"/>
                    </a:ext>
                  </a:extLst>
                </a:gridCol>
                <a:gridCol w="814178">
                  <a:extLst>
                    <a:ext uri="{9D8B030D-6E8A-4147-A177-3AD203B41FA5}">
                      <a16:colId xmlns:a16="http://schemas.microsoft.com/office/drawing/2014/main" val="2989828165"/>
                    </a:ext>
                  </a:extLst>
                </a:gridCol>
                <a:gridCol w="814178">
                  <a:extLst>
                    <a:ext uri="{9D8B030D-6E8A-4147-A177-3AD203B41FA5}">
                      <a16:colId xmlns:a16="http://schemas.microsoft.com/office/drawing/2014/main" val="585906243"/>
                    </a:ext>
                  </a:extLst>
                </a:gridCol>
                <a:gridCol w="168197">
                  <a:extLst>
                    <a:ext uri="{9D8B030D-6E8A-4147-A177-3AD203B41FA5}">
                      <a16:colId xmlns:a16="http://schemas.microsoft.com/office/drawing/2014/main" val="1373248939"/>
                    </a:ext>
                  </a:extLst>
                </a:gridCol>
                <a:gridCol w="1460160">
                  <a:extLst>
                    <a:ext uri="{9D8B030D-6E8A-4147-A177-3AD203B41FA5}">
                      <a16:colId xmlns:a16="http://schemas.microsoft.com/office/drawing/2014/main" val="178854375"/>
                    </a:ext>
                  </a:extLst>
                </a:gridCol>
                <a:gridCol w="1628357">
                  <a:extLst>
                    <a:ext uri="{9D8B030D-6E8A-4147-A177-3AD203B41FA5}">
                      <a16:colId xmlns:a16="http://schemas.microsoft.com/office/drawing/2014/main" val="1968248366"/>
                    </a:ext>
                  </a:extLst>
                </a:gridCol>
                <a:gridCol w="814178">
                  <a:extLst>
                    <a:ext uri="{9D8B030D-6E8A-4147-A177-3AD203B41FA5}">
                      <a16:colId xmlns:a16="http://schemas.microsoft.com/office/drawing/2014/main" val="2111473203"/>
                    </a:ext>
                  </a:extLst>
                </a:gridCol>
                <a:gridCol w="814178">
                  <a:extLst>
                    <a:ext uri="{9D8B030D-6E8A-4147-A177-3AD203B41FA5}">
                      <a16:colId xmlns:a16="http://schemas.microsoft.com/office/drawing/2014/main" val="615963853"/>
                    </a:ext>
                  </a:extLst>
                </a:gridCol>
                <a:gridCol w="1628357">
                  <a:extLst>
                    <a:ext uri="{9D8B030D-6E8A-4147-A177-3AD203B41FA5}">
                      <a16:colId xmlns:a16="http://schemas.microsoft.com/office/drawing/2014/main" val="885074754"/>
                    </a:ext>
                  </a:extLst>
                </a:gridCol>
              </a:tblGrid>
              <a:tr h="325968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NOT DAĞILIMI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061422"/>
                  </a:ext>
                </a:extLst>
              </a:tr>
              <a:tr h="36768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BARAJLI NOTA GÖRE DAĞILIM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HAM NOTA GÖRE DAĞILIM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620341"/>
                  </a:ext>
                </a:extLst>
              </a:tr>
              <a:tr h="79376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Not Aralığı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Sayı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Not aralığı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Sayı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368082"/>
                  </a:ext>
                </a:extLst>
              </a:tr>
              <a:tr h="367682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Üstü Not Alan Öğrencilerin Dağılımı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3,53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155 KİŞİ          % 54,58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3,53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147 KİŞİ          % 51,77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039854"/>
                  </a:ext>
                </a:extLst>
              </a:tr>
              <a:tr h="36768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&gt;=80-90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21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7,4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&gt;=80-90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7,4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513459"/>
                  </a:ext>
                </a:extLst>
              </a:tr>
              <a:tr h="36768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&gt;=70-80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75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26,41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&gt;=70-80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28,17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916168"/>
                  </a:ext>
                </a:extLst>
              </a:tr>
              <a:tr h="61713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&gt;=64,27-70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49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17,26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&gt;=66,06-70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36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12,68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379542"/>
                  </a:ext>
                </a:extLst>
              </a:tr>
              <a:tr h="36768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ORTALAMA= 64,27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ORTALAMA= 66,06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712955"/>
                  </a:ext>
                </a:extLst>
              </a:tr>
              <a:tr h="367682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Altı Not Alan Öğrencilerin Dağılımı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&gt;=60-64,27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31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10,92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129 KİŞİ          % 45,43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&gt;=60-66,06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19,37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137 KİŞİ          % 48,24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473110"/>
                  </a:ext>
                </a:extLst>
              </a:tr>
              <a:tr h="36768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&gt;=50-60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58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20,43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&gt;=50-60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18,31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80799"/>
                  </a:ext>
                </a:extLst>
              </a:tr>
              <a:tr h="36768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&gt;=40-50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8,1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&gt;=40-50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7,75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204106"/>
                  </a:ext>
                </a:extLst>
              </a:tr>
              <a:tr h="36768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&gt;=30-40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4,23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&gt;=30-40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2,47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92912"/>
                  </a:ext>
                </a:extLst>
              </a:tr>
              <a:tr h="36768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&gt;=20-30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4,23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&gt;=20-30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2,47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792056"/>
                  </a:ext>
                </a:extLst>
              </a:tr>
              <a:tr h="36768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&gt;=10-20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0,36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&gt;=10-20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646580"/>
                  </a:ext>
                </a:extLst>
              </a:tr>
              <a:tr h="367682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&lt;10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0,36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&lt;10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621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2055</TotalTime>
  <Words>1939</Words>
  <Application>Microsoft Office PowerPoint</Application>
  <PresentationFormat>Geniş ekran</PresentationFormat>
  <Paragraphs>908</Paragraphs>
  <Slides>32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32</vt:i4>
      </vt:variant>
    </vt:vector>
  </HeadingPairs>
  <TitlesOfParts>
    <vt:vector size="45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2023 – 2024 EĞİTİM YILI 1. SINIF 3. KURUL DEĞERLENDİRME </vt:lpstr>
      <vt:lpstr>PowerPoint Sunusu</vt:lpstr>
      <vt:lpstr>PowerPoint Sunusu</vt:lpstr>
      <vt:lpstr>SINAV VERİLERİ</vt:lpstr>
      <vt:lpstr>Sınav sorularının dağılımı </vt:lpstr>
      <vt:lpstr>ORTALAMA</vt:lpstr>
      <vt:lpstr>PUANLAMA</vt:lpstr>
      <vt:lpstr>PUANLAMA</vt:lpstr>
      <vt:lpstr>PowerPoint Sunusu</vt:lpstr>
      <vt:lpstr>PowerPoint Sunusu</vt:lpstr>
      <vt:lpstr>BARAJA TAKILAN ÖĞRENCİ SAYISI: (DERS GRUPLARINA GÖRE)</vt:lpstr>
      <vt:lpstr>EN FAZLA DOĞRU  VE YANLIŞ CEVAPLANAN SORULAR </vt:lpstr>
      <vt:lpstr>EN FAZLA DOĞRU CEVAPLANAN SORU</vt:lpstr>
      <vt:lpstr>EN FAZLA DOĞRU CEVAPLANAN SORU</vt:lpstr>
      <vt:lpstr>EN FAZLA YANLIŞ CEVAPLANAN SORU</vt:lpstr>
      <vt:lpstr>DERS BAZINDA EN FAZLA DOĞRU VE YANLIŞ CEVAPLANAN SORULAR  </vt:lpstr>
      <vt:lpstr>GÜVENİRLİK</vt:lpstr>
      <vt:lpstr>SINAV ZORLUK İNDEKSİ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OLUMSUZ GÖRÜŞLERİ</vt:lpstr>
      <vt:lpstr>KURULLA İLGİLİ ÖĞRENCİLERİN OLUMSUZ GÖRÜŞLERİ</vt:lpstr>
      <vt:lpstr>PowerPoint Sunusu</vt:lpstr>
      <vt:lpstr>PowerPoint Sunusu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637</cp:revision>
  <dcterms:created xsi:type="dcterms:W3CDTF">2022-10-27T00:48:35Z</dcterms:created>
  <dcterms:modified xsi:type="dcterms:W3CDTF">2025-05-06T09:44:40Z</dcterms:modified>
</cp:coreProperties>
</file>